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media/image9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slideLayouts/slideLayout9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40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41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82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83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slideLayout" Target="../slideLayouts/slideLayout13.xml"/><Relationship Id="rId8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4880" cy="4186080"/>
          </a:xfrm>
          <a:prstGeom prst="rect">
            <a:avLst/>
          </a:prstGeom>
          <a:ln>
            <a:noFill/>
          </a:ln>
        </p:spPr>
      </p:pic>
      <p:pic>
        <p:nvPicPr>
          <p:cNvPr id="1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0280" cy="2363400"/>
          </a:xfrm>
          <a:prstGeom prst="rect">
            <a:avLst/>
          </a:prstGeom>
          <a:ln>
            <a:noFill/>
          </a:ln>
        </p:spPr>
      </p:pic>
      <p:sp>
        <p:nvSpPr>
          <p:cNvPr id="2" name="CustomShape 1"/>
          <p:cNvSpPr/>
          <p:nvPr/>
        </p:nvSpPr>
        <p:spPr>
          <a:xfrm>
            <a:off x="8609040" y="1676520"/>
            <a:ext cx="2817360" cy="281736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3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1280" cy="1139400"/>
          </a:xfrm>
          <a:prstGeom prst="rect">
            <a:avLst/>
          </a:prstGeom>
          <a:ln>
            <a:noFill/>
          </a:ln>
        </p:spPr>
      </p:pic>
      <p:pic>
        <p:nvPicPr>
          <p:cNvPr id="4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1440" cy="759960"/>
          </a:xfrm>
          <a:prstGeom prst="rect">
            <a:avLst/>
          </a:prstGeom>
          <a:ln>
            <a:noFill/>
          </a:ln>
        </p:spPr>
      </p:pic>
      <p:sp>
        <p:nvSpPr>
          <p:cNvPr id="5" name="CustomShape 2"/>
          <p:cNvSpPr/>
          <p:nvPr/>
        </p:nvSpPr>
        <p:spPr>
          <a:xfrm>
            <a:off x="10437840" y="0"/>
            <a:ext cx="683640" cy="11408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" name="PlaceHolder 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pt-BR" sz="4400" spc="-1">
                <a:latin typeface="Arial"/>
              </a:rPr>
              <a:t>Clique para editar o formato do texto do título</a:t>
            </a:r>
            <a:endParaRPr/>
          </a:p>
        </p:txBody>
      </p:sp>
      <p:sp>
        <p:nvSpPr>
          <p:cNvPr id="7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3200" spc="-1">
                <a:latin typeface="Arial"/>
              </a:rPr>
              <a:t>Clique para editar o formato do texto da estrutura de tópicos</a:t>
            </a:r>
            <a:endParaRPr/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BR" sz="2800" spc="-1">
                <a:latin typeface="Arial"/>
              </a:rPr>
              <a:t>2.º nível da estrutura de tópicos</a:t>
            </a:r>
            <a:endParaRPr/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400" spc="-1">
                <a:latin typeface="Arial"/>
              </a:rPr>
              <a:t>3.º nível da estrutura de tópicos</a:t>
            </a:r>
            <a:endParaRPr/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BR" sz="2000" spc="-1">
                <a:latin typeface="Arial"/>
              </a:rPr>
              <a:t>4.º nível da estrutura de tópicos</a:t>
            </a:r>
            <a:endParaRPr/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000" spc="-1">
                <a:latin typeface="Arial"/>
              </a:rPr>
              <a:t>5.º nível da estrutura de tópicos</a:t>
            </a:r>
            <a:endParaRPr/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000" spc="-1">
                <a:latin typeface="Arial"/>
              </a:rPr>
              <a:t>6.º nível da estrutura de tópicos</a:t>
            </a:r>
            <a:endParaRPr/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000" spc="-1">
                <a:latin typeface="Arial"/>
              </a:rPr>
              <a:t>7.º nível da estrutura de tópicos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4880" cy="4186080"/>
          </a:xfrm>
          <a:prstGeom prst="rect">
            <a:avLst/>
          </a:prstGeom>
          <a:ln>
            <a:noFill/>
          </a:ln>
        </p:spPr>
      </p:pic>
      <p:pic>
        <p:nvPicPr>
          <p:cNvPr id="43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0280" cy="2363400"/>
          </a:xfrm>
          <a:prstGeom prst="rect">
            <a:avLst/>
          </a:prstGeom>
          <a:ln>
            <a:noFill/>
          </a:ln>
        </p:spPr>
      </p:pic>
      <p:sp>
        <p:nvSpPr>
          <p:cNvPr id="44" name="CustomShape 1"/>
          <p:cNvSpPr/>
          <p:nvPr/>
        </p:nvSpPr>
        <p:spPr>
          <a:xfrm>
            <a:off x="8609040" y="1676520"/>
            <a:ext cx="2817360" cy="281736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45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1280" cy="1139400"/>
          </a:xfrm>
          <a:prstGeom prst="rect">
            <a:avLst/>
          </a:prstGeom>
          <a:ln>
            <a:noFill/>
          </a:ln>
        </p:spPr>
      </p:pic>
      <p:pic>
        <p:nvPicPr>
          <p:cNvPr id="46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1440" cy="759960"/>
          </a:xfrm>
          <a:prstGeom prst="rect">
            <a:avLst/>
          </a:prstGeom>
          <a:ln>
            <a:noFill/>
          </a:ln>
        </p:spPr>
      </p:pic>
      <p:sp>
        <p:nvSpPr>
          <p:cNvPr id="47" name="CustomShape 2"/>
          <p:cNvSpPr/>
          <p:nvPr/>
        </p:nvSpPr>
        <p:spPr>
          <a:xfrm>
            <a:off x="10437840" y="0"/>
            <a:ext cx="683640" cy="11408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8" name="PlaceHolder 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pt-BR" sz="4400" spc="-1">
                <a:latin typeface="Arial"/>
              </a:rPr>
              <a:t>Clique para editar o formato do texto do título</a:t>
            </a:r>
            <a:endParaRPr/>
          </a:p>
        </p:txBody>
      </p:sp>
      <p:sp>
        <p:nvSpPr>
          <p:cNvPr id="49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3200" spc="-1">
                <a:latin typeface="Arial"/>
              </a:rPr>
              <a:t>Clique para editar o formato do texto da estrutura de tópicos</a:t>
            </a:r>
            <a:endParaRPr/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BR" sz="2800" spc="-1">
                <a:latin typeface="Arial"/>
              </a:rPr>
              <a:t>2.º nível da estrutura de tópicos</a:t>
            </a:r>
            <a:endParaRPr/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400" spc="-1">
                <a:latin typeface="Arial"/>
              </a:rPr>
              <a:t>3.º nível da estrutura de tópicos</a:t>
            </a:r>
            <a:endParaRPr/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BR" sz="2000" spc="-1">
                <a:latin typeface="Arial"/>
              </a:rPr>
              <a:t>4.º nível da estrutura de tópicos</a:t>
            </a:r>
            <a:endParaRPr/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000" spc="-1">
                <a:latin typeface="Arial"/>
              </a:rPr>
              <a:t>5.º nível da estrutura de tópicos</a:t>
            </a:r>
            <a:endParaRPr/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000" spc="-1">
                <a:latin typeface="Arial"/>
              </a:rPr>
              <a:t>6.º nível da estrutura de tópicos</a:t>
            </a:r>
            <a:endParaRPr/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000" spc="-1">
                <a:latin typeface="Arial"/>
              </a:rPr>
              <a:t>7.º nível da estrutura de tópicos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1"/>
          <p:cNvSpPr/>
          <p:nvPr/>
        </p:nvSpPr>
        <p:spPr>
          <a:xfrm>
            <a:off x="1523880" y="2060640"/>
            <a:ext cx="9141840" cy="129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ctr">
              <a:lnSpc>
                <a:spcPct val="100000"/>
              </a:lnSpc>
            </a:pPr>
            <a:r>
              <a:rPr lang="pt-BR" sz="7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DAH HelpDesk</a:t>
            </a:r>
            <a:endParaRPr/>
          </a:p>
        </p:txBody>
      </p:sp>
      <p:sp>
        <p:nvSpPr>
          <p:cNvPr id="85" name="CustomShape 2"/>
          <p:cNvSpPr/>
          <p:nvPr/>
        </p:nvSpPr>
        <p:spPr>
          <a:xfrm>
            <a:off x="1523880" y="4722480"/>
            <a:ext cx="9141840" cy="165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pt-BR" sz="2000" spc="-1" strike="noStrike" cap="all">
                <a:solidFill>
                  <a:srgbClr val="8ad0d6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Arthur Lima de Souza, Douglas de Freitas e Henrique Ostermann</a:t>
            </a:r>
            <a:endParaRPr/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CustomShape 1"/>
          <p:cNvSpPr/>
          <p:nvPr/>
        </p:nvSpPr>
        <p:spPr>
          <a:xfrm>
            <a:off x="646200" y="452880"/>
            <a:ext cx="9402480" cy="1398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pt-BR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Definição de escopo</a:t>
            </a:r>
            <a:endParaRPr/>
          </a:p>
        </p:txBody>
      </p:sp>
      <p:sp>
        <p:nvSpPr>
          <p:cNvPr id="87" name="CustomShape 2"/>
          <p:cNvSpPr/>
          <p:nvPr/>
        </p:nvSpPr>
        <p:spPr>
          <a:xfrm>
            <a:off x="1103400" y="2053080"/>
            <a:ext cx="9468000" cy="4193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09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Serviços realizados: </a:t>
            </a:r>
            <a:r>
              <a:rPr b="1" lang="pt-BR" sz="24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Manutenção de hardware</a:t>
            </a: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, </a:t>
            </a:r>
            <a:r>
              <a:rPr b="1" lang="pt-BR" sz="24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acesso à rede</a:t>
            </a:r>
            <a:r>
              <a:rPr b="1"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</a:t>
            </a: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e</a:t>
            </a:r>
            <a:r>
              <a:rPr b="1" lang="pt-BR" sz="24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aplicações</a:t>
            </a: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. </a:t>
            </a:r>
            <a:endParaRPr/>
          </a:p>
          <a:p>
            <a:pPr marL="343080" indent="-3409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Acompanhamento de chamado: Situação, previsão de termino, operador e técnico responsável pelo chamado.</a:t>
            </a:r>
            <a:endParaRPr/>
          </a:p>
          <a:p>
            <a:pPr marL="343080" indent="-3409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Controle de usuários.</a:t>
            </a:r>
            <a:endParaRPr/>
          </a:p>
          <a:p>
            <a:pPr marL="343080" indent="-3409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Controle de chamadas.</a:t>
            </a:r>
            <a:endParaRPr/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>
            <a:off x="646200" y="452880"/>
            <a:ext cx="9402480" cy="1398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pt-BR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Limitações de módulo</a:t>
            </a:r>
            <a:endParaRPr/>
          </a:p>
        </p:txBody>
      </p:sp>
      <p:sp>
        <p:nvSpPr>
          <p:cNvPr id="89" name="CustomShape 2"/>
          <p:cNvSpPr/>
          <p:nvPr/>
        </p:nvSpPr>
        <p:spPr>
          <a:xfrm>
            <a:off x="1103400" y="1751400"/>
            <a:ext cx="8944560" cy="4494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   </a:t>
            </a:r>
            <a:r>
              <a:rPr b="1" lang="pt-BR" sz="2400" spc="-1" strike="noStrike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Não</a:t>
            </a: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faz parte do projeto: </a:t>
            </a:r>
            <a:endParaRPr/>
          </a:p>
          <a:p>
            <a:pPr marL="343080" indent="-3409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Suporte para outras empresas que não sejam a DAH.</a:t>
            </a:r>
            <a:endParaRPr/>
          </a:p>
          <a:p>
            <a:pPr marL="343080" indent="-3409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Suporte para problemas não relacionados à manutenção de hardware, acesso à rede e aplicações.</a:t>
            </a:r>
            <a:endParaRPr/>
          </a:p>
          <a:p>
            <a:pPr marL="343080" indent="-3409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Chat com operador em tempo real.</a:t>
            </a:r>
            <a:endParaRPr/>
          </a:p>
          <a:p>
            <a:pPr marL="343080" indent="-3409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Suporte não relacionado à empresa, seja de funcionário ou não funcionário.</a:t>
            </a:r>
            <a:endParaRPr/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646200" y="452880"/>
            <a:ext cx="9402480" cy="1398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pt-BR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Caso de uso 1</a:t>
            </a:r>
            <a:endParaRPr/>
          </a:p>
        </p:txBody>
      </p:sp>
      <p:sp>
        <p:nvSpPr>
          <p:cNvPr id="91" name="CustomShape 2"/>
          <p:cNvSpPr/>
          <p:nvPr/>
        </p:nvSpPr>
        <p:spPr>
          <a:xfrm>
            <a:off x="1103400" y="2053080"/>
            <a:ext cx="8592480" cy="4193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09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1" lang="pt-BR" sz="24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Solicitação de chamado (usuário final): </a:t>
            </a:r>
            <a:endParaRPr/>
          </a:p>
          <a:p>
            <a:pPr marL="343080" indent="-3409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1 - Usuário faz login no sistema, </a:t>
            </a:r>
            <a:endParaRPr/>
          </a:p>
          <a:p>
            <a:pPr marL="343080" indent="-3409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2 - Faz a solicitação de chamado informando os dados necessários. </a:t>
            </a:r>
            <a:endParaRPr/>
          </a:p>
          <a:p>
            <a:pPr marL="343080" indent="-3409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3 - O usuário acompanha o andamento de seu chamado.</a:t>
            </a:r>
            <a:endParaRPr/>
          </a:p>
          <a:p>
            <a:pPr marL="343080" indent="-3409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4 - O Chamado é concluído e o usuário pode classificar o nível de qualidade do serviço.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pic>
        <p:nvPicPr>
          <p:cNvPr id="92" name="Picture 2" descr=""/>
          <p:cNvPicPr/>
          <p:nvPr/>
        </p:nvPicPr>
        <p:blipFill>
          <a:blip r:embed="rId1"/>
          <a:stretch/>
        </p:blipFill>
        <p:spPr>
          <a:xfrm>
            <a:off x="9170640" y="3719880"/>
            <a:ext cx="2436120" cy="24361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CustomShape 1"/>
          <p:cNvSpPr/>
          <p:nvPr/>
        </p:nvSpPr>
        <p:spPr>
          <a:xfrm>
            <a:off x="646200" y="452880"/>
            <a:ext cx="9402480" cy="1398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pt-BR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Caso de uso 2</a:t>
            </a:r>
            <a:endParaRPr/>
          </a:p>
        </p:txBody>
      </p:sp>
      <p:sp>
        <p:nvSpPr>
          <p:cNvPr id="94" name="CustomShape 2"/>
          <p:cNvSpPr/>
          <p:nvPr/>
        </p:nvSpPr>
        <p:spPr>
          <a:xfrm>
            <a:off x="950760" y="2034360"/>
            <a:ext cx="8944560" cy="4193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09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1" lang="pt-BR" sz="24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Operador recebe chamado</a:t>
            </a:r>
            <a:r>
              <a:rPr lang="pt-BR" sz="24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: </a:t>
            </a:r>
            <a:endParaRPr/>
          </a:p>
          <a:p>
            <a:pPr marL="343080" indent="-3409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1 - Usuário faz um chamado</a:t>
            </a:r>
            <a:endParaRPr/>
          </a:p>
          <a:p>
            <a:pPr marL="343080" indent="-3409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2- Operador recebe uma notificação a partir do painel de solicitações de chamado.</a:t>
            </a:r>
            <a:endParaRPr/>
          </a:p>
          <a:p>
            <a:pPr marL="343080" indent="-3409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3 - Operador envia relatório para o suporte técnico</a:t>
            </a:r>
            <a:endParaRPr/>
          </a:p>
          <a:p>
            <a:pPr marL="343080" indent="-3409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4 - Operador define data de previsão para a correção do problema.</a:t>
            </a:r>
            <a:endParaRPr/>
          </a:p>
          <a:p>
            <a:pPr marL="343080" indent="-3409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5 - O Operador atualiza o status para “concluído”.</a:t>
            </a:r>
            <a:endParaRPr/>
          </a:p>
        </p:txBody>
      </p:sp>
      <p:sp>
        <p:nvSpPr>
          <p:cNvPr id="95" name="CustomShape 3"/>
          <p:cNvSpPr/>
          <p:nvPr/>
        </p:nvSpPr>
        <p:spPr>
          <a:xfrm>
            <a:off x="155520" y="-144360"/>
            <a:ext cx="1709640" cy="1709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6" name="CustomShape 4"/>
          <p:cNvSpPr/>
          <p:nvPr/>
        </p:nvSpPr>
        <p:spPr>
          <a:xfrm>
            <a:off x="646200" y="406800"/>
            <a:ext cx="302760" cy="30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97" name="Imagem 6" descr=""/>
          <p:cNvPicPr/>
          <p:nvPr/>
        </p:nvPicPr>
        <p:blipFill>
          <a:blip r:embed="rId1"/>
          <a:stretch/>
        </p:blipFill>
        <p:spPr>
          <a:xfrm>
            <a:off x="9294120" y="3809880"/>
            <a:ext cx="2436120" cy="24361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CustomShape 1"/>
          <p:cNvSpPr/>
          <p:nvPr/>
        </p:nvSpPr>
        <p:spPr>
          <a:xfrm>
            <a:off x="1440" y="0"/>
            <a:ext cx="12189960" cy="6857280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9" name="CustomShape 2"/>
          <p:cNvSpPr/>
          <p:nvPr/>
        </p:nvSpPr>
        <p:spPr>
          <a:xfrm>
            <a:off x="362880" y="324000"/>
            <a:ext cx="11227320" cy="1398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r">
              <a:lnSpc>
                <a:spcPct val="100000"/>
              </a:lnSpc>
            </a:pPr>
            <a:r>
              <a:rPr lang="pt-BR" sz="42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Modelo ER</a:t>
            </a:r>
            <a:endParaRPr/>
          </a:p>
        </p:txBody>
      </p:sp>
      <p:pic>
        <p:nvPicPr>
          <p:cNvPr id="100" name="" descr=""/>
          <p:cNvPicPr/>
          <p:nvPr/>
        </p:nvPicPr>
        <p:blipFill>
          <a:blip r:embed="rId1"/>
          <a:stretch/>
        </p:blipFill>
        <p:spPr>
          <a:xfrm>
            <a:off x="322200" y="1224000"/>
            <a:ext cx="11557440" cy="45615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CustomShape 1"/>
          <p:cNvSpPr/>
          <p:nvPr/>
        </p:nvSpPr>
        <p:spPr>
          <a:xfrm>
            <a:off x="646200" y="452880"/>
            <a:ext cx="9402480" cy="1398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pt-BR" sz="44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Estimativas</a:t>
            </a:r>
            <a:endParaRPr/>
          </a:p>
        </p:txBody>
      </p:sp>
      <p:sp>
        <p:nvSpPr>
          <p:cNvPr id="102" name="CustomShape 2"/>
          <p:cNvSpPr/>
          <p:nvPr/>
        </p:nvSpPr>
        <p:spPr>
          <a:xfrm>
            <a:off x="1103400" y="1648440"/>
            <a:ext cx="8944560" cy="459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09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Estimativa de quantidade de telas: </a:t>
            </a:r>
            <a:r>
              <a:rPr b="1" lang="pt-BR" sz="2800" spc="-1" strike="noStrike" u="sng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8 telas</a:t>
            </a:r>
            <a:r>
              <a:rPr lang="pt-BR" sz="2400" spc="-1" strike="noStrike" u="sng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</a:t>
            </a:r>
            <a:endParaRPr/>
          </a:p>
          <a:p>
            <a:pPr>
              <a:lnSpc>
                <a:spcPct val="100000"/>
              </a:lnSpc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Cadastro, Login, Solicitação de chamado, Consulta de solicitação de chamado, Painel de Gerência, Painel Administrativo, Menu de navegação(home page).</a:t>
            </a:r>
            <a:endParaRPr/>
          </a:p>
          <a:p>
            <a:pPr marL="343080" indent="-3409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</a:t>
            </a:r>
            <a:endParaRPr/>
          </a:p>
          <a:p>
            <a:pPr marL="343080" indent="-3409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Tempo total estimado: </a:t>
            </a:r>
            <a:r>
              <a:rPr b="1" lang="pt-BR" sz="2400" spc="-1" strike="noStrike" u="sng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51 Horas</a:t>
            </a:r>
            <a:r>
              <a:rPr b="1"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x </a:t>
            </a:r>
            <a:r>
              <a:rPr b="1" lang="pt-BR" sz="2400" spc="-1" strike="noStrike" u="sng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3 pessoas</a:t>
            </a:r>
            <a:r>
              <a:rPr b="1" lang="pt-BR" sz="2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</a:t>
            </a:r>
            <a:r>
              <a:rPr b="1"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=</a:t>
            </a:r>
            <a:r>
              <a:rPr b="1" lang="pt-BR" sz="2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</a:t>
            </a:r>
            <a:r>
              <a:rPr b="1" lang="pt-BR" sz="2600" spc="-1" strike="noStrike" u="sng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153 Horas</a:t>
            </a:r>
            <a:endParaRPr/>
          </a:p>
          <a:p>
            <a:pPr>
              <a:lnSpc>
                <a:spcPct val="100000"/>
              </a:lnSpc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   </a:t>
            </a:r>
            <a:r>
              <a:rPr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Análise e modelagem: </a:t>
            </a:r>
            <a:r>
              <a:rPr b="1"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6 Horas</a:t>
            </a:r>
            <a:endParaRPr/>
          </a:p>
          <a:p>
            <a:pPr>
              <a:lnSpc>
                <a:spcPct val="100000"/>
              </a:lnSpc>
            </a:pPr>
            <a:r>
              <a:rPr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    </a:t>
            </a:r>
            <a:r>
              <a:rPr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Desenvolvimento: </a:t>
            </a:r>
            <a:r>
              <a:rPr b="1"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25 horas</a:t>
            </a:r>
            <a:endParaRPr/>
          </a:p>
          <a:p>
            <a:pPr>
              <a:lnSpc>
                <a:spcPct val="100000"/>
              </a:lnSpc>
            </a:pPr>
            <a:r>
              <a:rPr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    </a:t>
            </a:r>
            <a:r>
              <a:rPr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Estilização de Interface gráfica: </a:t>
            </a:r>
            <a:r>
              <a:rPr b="1"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10 horas</a:t>
            </a:r>
            <a:endParaRPr/>
          </a:p>
          <a:p>
            <a:pPr>
              <a:lnSpc>
                <a:spcPct val="100000"/>
              </a:lnSpc>
            </a:pPr>
            <a:r>
              <a:rPr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    </a:t>
            </a:r>
            <a:r>
              <a:rPr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Testes: </a:t>
            </a:r>
            <a:r>
              <a:rPr b="1"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10 horas    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772</TotalTime>
  <Application>LibreOffice/5.0.3.2$Windows_x86 LibreOffice_project/e5f16313668ac592c1bfb310f4390624e3dbfb75</Application>
  <Paragraphs>26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2016-10-15T17:04:18Z</dcterms:created>
  <dc:creator>Arthur</dc:creator>
  <dc:language>pt-BR</dc:language>
  <dcterms:modified xsi:type="dcterms:W3CDTF">2016-10-17T16:20:08Z</dcterms:modified>
  <cp:revision>44</cp:revision>
  <dc:title>DAH HelpDesk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7</vt:i4>
  </property>
</Properties>
</file>